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0" r:id="rId3"/>
    <p:sldId id="257" r:id="rId4"/>
    <p:sldId id="258" r:id="rId5"/>
    <p:sldId id="266" r:id="rId6"/>
    <p:sldId id="267" r:id="rId7"/>
    <p:sldId id="272" r:id="rId8"/>
    <p:sldId id="262" r:id="rId9"/>
    <p:sldId id="275" r:id="rId10"/>
    <p:sldId id="264" r:id="rId11"/>
    <p:sldId id="263" r:id="rId12"/>
    <p:sldId id="273" r:id="rId13"/>
    <p:sldId id="265" r:id="rId14"/>
    <p:sldId id="274" r:id="rId15"/>
    <p:sldId id="268" r:id="rId16"/>
    <p:sldId id="269" r:id="rId17"/>
    <p:sldId id="271" r:id="rId1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2" d="100"/>
          <a:sy n="102" d="100"/>
        </p:scale>
        <p:origin x="26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Прямоугольник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Прямоугольник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Прямоугольник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Прямоугольник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Овал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Овал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newsfla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newsfla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Прямоугольник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Прямоугольник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Прямоугольник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Прямоугольник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Прямоугольник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Овал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Овал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newsfla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Содержимое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newsfla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Прямоугольник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Прямоугольник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Прямоугольник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Прямоугольник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3" name="Прямоугольник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Прямоугольник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Овал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Овал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newsfla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Содержимое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2" name="Содержимое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newsfla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Прямоугольник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Прямоугольник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Прямоугольник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Прямоугольник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Прямоугольник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Содержимое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6" name="Содержимое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5" name="Овал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Овал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3" name="Заголовок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newsfla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newsfla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Прямоугольник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Прямоугольник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Прямоугольник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Прямоугольник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Прямоугольник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newsfla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Прямоугольник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Прямоугольник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Прямоугольник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Прямоугольник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Содержимое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0" name="Овал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Овал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1" name="Прямоугольник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newsfla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ая соединительная линия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Прямоугольник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Прямоугольник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Прямоугольник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Прямоугольник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Прямоугольник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Овал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Овал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22" name="Прямоугольник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ru-RU"/>
          </a:p>
        </p:txBody>
      </p:sp>
    </p:spTree>
  </p:cSld>
  <p:clrMapOvr>
    <a:masterClrMapping/>
  </p:clrMapOvr>
  <p:transition>
    <p:newsfla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Прямоугольник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Прямоугольник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Прямоугольник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22.03.2021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Овал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Овал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>
    <p:newsflash/>
  </p:transition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443666" y="3643314"/>
            <a:ext cx="2700334" cy="928694"/>
          </a:xfrm>
        </p:spPr>
        <p:txBody>
          <a:bodyPr>
            <a:normAutofit/>
          </a:bodyPr>
          <a:lstStyle/>
          <a:p>
            <a:r>
              <a:rPr lang="ru-RU" dirty="0" err="1" smtClean="0">
                <a:solidFill>
                  <a:schemeClr val="tx1"/>
                </a:solidFill>
              </a:rPr>
              <a:t>КГКу</a:t>
            </a:r>
            <a:r>
              <a:rPr lang="ru-RU" dirty="0" smtClean="0">
                <a:solidFill>
                  <a:schemeClr val="tx1"/>
                </a:solidFill>
              </a:rPr>
              <a:t> «Ирбейский детский дом»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404926"/>
          </a:xfrm>
        </p:spPr>
        <p:txBody>
          <a:bodyPr/>
          <a:lstStyle/>
          <a:p>
            <a:r>
              <a:rPr lang="ru-RU" dirty="0" smtClean="0"/>
              <a:t>Парикмахер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3571868" y="6286520"/>
            <a:ext cx="2500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с.Ивановка 2021 г.</a:t>
            </a:r>
            <a:endParaRPr lang="ru-RU" dirty="0"/>
          </a:p>
        </p:txBody>
      </p:sp>
      <p:pic>
        <p:nvPicPr>
          <p:cNvPr id="5" name="Рисунок 4" descr="be19bb43182a871b628ade2e1e520a9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1857364"/>
            <a:ext cx="6211999" cy="41434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>
    <p:newsfla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img12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7" name="Прямоугольник 6"/>
          <p:cNvSpPr/>
          <p:nvPr/>
        </p:nvSpPr>
        <p:spPr>
          <a:xfrm>
            <a:off x="214282" y="4857760"/>
            <a:ext cx="5643602" cy="16430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214282" y="4857760"/>
            <a:ext cx="59293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Те, кто желает получить высшее образование в парикмахерском деле, должны знать, что  без диплома о среднем профессиональном образовании это не возможно.  </a:t>
            </a:r>
          </a:p>
          <a:p>
            <a:r>
              <a:rPr lang="ru-RU" dirty="0" smtClean="0"/>
              <a:t>Исключением могут стать те, кто имеет достаточно большой стаж и высокую квалификацию. </a:t>
            </a:r>
            <a:endParaRPr lang="ru-RU" dirty="0"/>
          </a:p>
        </p:txBody>
      </p:sp>
    </p:spTree>
  </p:cSld>
  <p:clrMapOvr>
    <a:masterClrMapping/>
  </p:clrMapOvr>
  <p:transition>
    <p:newsfla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rgbClr val="7030A0"/>
                </a:solidFill>
              </a:rPr>
              <a:t>Пути получения профессии</a:t>
            </a:r>
            <a:endParaRPr lang="ru-RU" dirty="0">
              <a:solidFill>
                <a:srgbClr val="7030A0"/>
              </a:solidFill>
            </a:endParaRPr>
          </a:p>
        </p:txBody>
      </p:sp>
      <p:sp>
        <p:nvSpPr>
          <p:cNvPr id="5" name="Содержимое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/>
              <a:t>КГБПОУ Красноярский колледж  отраслевых технологий и предпринимательства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КГБПОУ "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Канский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политехнический колледж"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Рисунок 5" descr="XXL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33" y="3214686"/>
            <a:ext cx="3619525" cy="2714644"/>
          </a:xfrm>
          <a:prstGeom prst="rect">
            <a:avLst/>
          </a:prstGeom>
        </p:spPr>
      </p:pic>
      <p:pic>
        <p:nvPicPr>
          <p:cNvPr id="7" name="Рисунок 6" descr="https://r1.nubex.ru/s12540-0d1/02b73ac46e_960x300__f468_9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48" y="3714752"/>
            <a:ext cx="3929058" cy="1856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newsfla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914384"/>
          </a:xfrm>
        </p:spPr>
        <p:txBody>
          <a:bodyPr>
            <a:noAutofit/>
          </a:bodyPr>
          <a:lstStyle/>
          <a:p>
            <a:r>
              <a:rPr lang="ru-RU" sz="2800" dirty="0" smtClean="0">
                <a:solidFill>
                  <a:srgbClr val="7030A0"/>
                </a:solidFill>
              </a:rPr>
              <a:t>Правила приема в ПОО и перечень необходимых документов</a:t>
            </a:r>
            <a:endParaRPr lang="ru-RU" sz="2800" dirty="0">
              <a:solidFill>
                <a:srgbClr val="7030A0"/>
              </a:solidFill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214282" y="1357298"/>
            <a:ext cx="8715436" cy="5143536"/>
          </a:xfrm>
        </p:spPr>
        <p:txBody>
          <a:bodyPr>
            <a:noAutofit/>
          </a:bodyPr>
          <a:lstStyle/>
          <a:p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Прием абитуриентов в учреждения СПО производится на конкурсной основе по результатам оценки среднего балла аттестата.</a:t>
            </a:r>
          </a:p>
          <a:p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Документы можно подать лично, по почте РФ или в электронной форме, если такая возможность предусмотрена правилами приема в учебном заведении.</a:t>
            </a:r>
          </a:p>
          <a:p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Организация осуществляет обработку полученных в связи с приемом персональных данных поступающих в соответствии с требованиями законодательства РФ. Условиями приема на обучение должно быть гарантировано право на образование и зачисление из числа поступающих наиболее способных и подготовленных к освоению образовательной программы.</a:t>
            </a:r>
          </a:p>
          <a:p>
            <a:pPr algn="ctr">
              <a:buNone/>
            </a:pPr>
            <a:r>
              <a:rPr lang="ru-RU" sz="1600" b="1" dirty="0" smtClean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Документы:</a:t>
            </a:r>
          </a:p>
          <a:p>
            <a:pPr lvl="0"/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Заявление о поступлении; </a:t>
            </a:r>
          </a:p>
          <a:p>
            <a:pPr lvl="0"/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Оригинал или ксерокопию паспорта гражданина РФ; </a:t>
            </a:r>
          </a:p>
          <a:p>
            <a:pPr lvl="0"/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Оригинал или ксерокопию аттестата о получении неполного среднего образования;</a:t>
            </a:r>
          </a:p>
          <a:p>
            <a:pPr lvl="0"/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ИНН; СНИЛС</a:t>
            </a:r>
          </a:p>
          <a:p>
            <a:pPr lvl="0"/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Медицинский полис; Сертификат прививок</a:t>
            </a:r>
          </a:p>
          <a:p>
            <a:pPr lvl="0"/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6 фотографии размером 3×4 см; </a:t>
            </a:r>
          </a:p>
          <a:p>
            <a:pPr lvl="0"/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Медицинская справка формы 086-у с дополнительной формой</a:t>
            </a:r>
          </a:p>
          <a:p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Документы, подтверждающие статус сироты или оставшегося без попечения родителей</a:t>
            </a:r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Рисунок 3" descr="https://r1.nubex.ru/s12540-0d1/02b73ac46e_960x300__f468_9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694" y="3357562"/>
            <a:ext cx="3429024" cy="12858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>
    <p:newsfla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img11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358346" cy="7018760"/>
          </a:xfrm>
        </p:spPr>
      </p:pic>
    </p:spTree>
  </p:cSld>
  <p:clrMapOvr>
    <a:masterClrMapping/>
  </p:clrMapOvr>
  <p:transition>
    <p:newsfla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rgbClr val="7030A0"/>
                </a:solidFill>
              </a:rPr>
              <a:t>Трудоустройство и оплата труда</a:t>
            </a:r>
            <a:endParaRPr lang="ru-RU" dirty="0">
              <a:solidFill>
                <a:srgbClr val="7030A0"/>
              </a:solidFill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/>
              <a:t>На старте карьеры парикмахеры-стажеры зарабатывают 20-30 тыс. рублей. Самостоятельный сотрудник салона эконом или среднего класса получает от 40 до 80 тыс. в зависимости от уровня загрузки. Высокая квалификация и очередь из клиентов становятся залогом более существенных заработков — от 100 тыс. и выше.</a:t>
            </a:r>
            <a:endParaRPr lang="ru-RU" dirty="0"/>
          </a:p>
        </p:txBody>
      </p:sp>
      <p:pic>
        <p:nvPicPr>
          <p:cNvPr id="4" name="Рисунок 3" descr="07-doverennost-na-poluchenie-za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0" y="4643446"/>
            <a:ext cx="2786082" cy="18597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>
    <p:newsfla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img17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Прямоугольник 4"/>
          <p:cNvSpPr/>
          <p:nvPr/>
        </p:nvSpPr>
        <p:spPr>
          <a:xfrm>
            <a:off x="142844" y="142852"/>
            <a:ext cx="6143668" cy="114300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357158" y="285728"/>
            <a:ext cx="5715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/>
              <a:t>Возможности предпринимательской  и индивидуальной трудовой деятельности, самозанятости</a:t>
            </a:r>
            <a:endParaRPr lang="ru-RU" sz="20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214282" y="4643446"/>
            <a:ext cx="6286544" cy="1785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214282" y="4643446"/>
            <a:ext cx="62865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Парикмахер может делать карьеру в рамках какого-либо дома моды, зарабатывая себе имя и наращивая клиентскую базу.</a:t>
            </a:r>
            <a:br>
              <a:rPr lang="ru-RU" sz="1600" dirty="0" smtClean="0"/>
            </a:br>
            <a:r>
              <a:rPr lang="ru-RU" sz="1600" dirty="0" smtClean="0"/>
              <a:t>Достигнув определенного профессионального веса и опыта, парикмахер может решить работать на себя. При желании он может открыть свою собственную парикмахерскую или салон.</a:t>
            </a:r>
            <a:br>
              <a:rPr lang="ru-RU" sz="1600" dirty="0" smtClean="0"/>
            </a:br>
            <a:r>
              <a:rPr lang="ru-RU" sz="1600" dirty="0" smtClean="0"/>
              <a:t>В любом случае уровень доходов будет зависеть от его таланта и обхождения с клиентами.</a:t>
            </a:r>
            <a:endParaRPr lang="ru-RU" sz="1600" dirty="0"/>
          </a:p>
        </p:txBody>
      </p:sp>
    </p:spTree>
  </p:cSld>
  <p:clrMapOvr>
    <a:masterClrMapping/>
  </p:clrMapOvr>
  <p:transition>
    <p:newsfla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Содержимое 4" descr="img9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  <p:transition>
    <p:newsfla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pic>
        <p:nvPicPr>
          <p:cNvPr id="4" name="Содержимое 3" descr="img7 (2)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500034" y="1500174"/>
            <a:ext cx="8001056" cy="5000660"/>
          </a:xfrm>
        </p:spPr>
      </p:pic>
    </p:spTree>
  </p:cSld>
  <p:clrMapOvr>
    <a:masterClrMapping/>
  </p:clrMapOvr>
  <p:transition>
    <p:newsfla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img3 (1)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  <p:transition>
    <p:newsfla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img1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0983" y="0"/>
            <a:ext cx="9103017" cy="6858000"/>
          </a:xfrm>
        </p:spPr>
      </p:pic>
    </p:spTree>
  </p:cSld>
  <p:clrMapOvr>
    <a:masterClrMapping/>
  </p:clrMapOvr>
  <p:transition>
    <p:newsfla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img3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  <p:transition>
    <p:newsfla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img9 (1)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  <p:transition>
    <p:newsfla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img7 (1)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  <p:transition>
    <p:newsfla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914384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solidFill>
                  <a:srgbClr val="7030A0"/>
                </a:solidFill>
              </a:rPr>
              <a:t>Требования к индивидуальным личностным особенностям специалиста</a:t>
            </a:r>
            <a:endParaRPr lang="ru-RU" dirty="0">
              <a:solidFill>
                <a:srgbClr val="7030A0"/>
              </a:solidFill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6199074" cy="4572000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ru-RU" dirty="0" smtClean="0"/>
              <a:t>Для успешной деятельности в качестве парикмахера необходимо наличие следующих профессионально-важных качеств:</a:t>
            </a:r>
          </a:p>
          <a:p>
            <a:pPr>
              <a:buNone/>
            </a:pPr>
            <a:r>
              <a:rPr lang="ru-RU" dirty="0" smtClean="0"/>
              <a:t>* склонность к ручному труду;</a:t>
            </a:r>
          </a:p>
          <a:p>
            <a:pPr>
              <a:buNone/>
            </a:pPr>
            <a:r>
              <a:rPr lang="ru-RU" dirty="0" smtClean="0"/>
              <a:t>* склонность к творческой работе;</a:t>
            </a:r>
          </a:p>
          <a:p>
            <a:pPr>
              <a:buNone/>
            </a:pPr>
            <a:r>
              <a:rPr lang="ru-RU" dirty="0" smtClean="0"/>
              <a:t>* склонность к сервисной работе;</a:t>
            </a:r>
          </a:p>
          <a:p>
            <a:pPr>
              <a:buNone/>
            </a:pPr>
            <a:r>
              <a:rPr lang="ru-RU" dirty="0" smtClean="0"/>
              <a:t>*  физическая выносливость;</a:t>
            </a:r>
          </a:p>
          <a:p>
            <a:pPr>
              <a:buNone/>
            </a:pPr>
            <a:r>
              <a:rPr lang="ru-RU" dirty="0" smtClean="0"/>
              <a:t>* склонность к работе в сфере общения;</a:t>
            </a:r>
          </a:p>
          <a:p>
            <a:pPr>
              <a:buNone/>
            </a:pPr>
            <a:r>
              <a:rPr lang="ru-RU" dirty="0" smtClean="0"/>
              <a:t>* активность и физическая подвижность;</a:t>
            </a:r>
          </a:p>
          <a:p>
            <a:endParaRPr lang="ru-RU" dirty="0"/>
          </a:p>
        </p:txBody>
      </p:sp>
      <p:pic>
        <p:nvPicPr>
          <p:cNvPr id="4" name="Содержимое 3" descr="img10.jpg"/>
          <p:cNvPicPr>
            <a:picLocks noChangeAspect="1"/>
          </p:cNvPicPr>
          <p:nvPr/>
        </p:nvPicPr>
        <p:blipFill>
          <a:blip r:embed="rId2"/>
          <a:srcRect l="71094" t="47917" r="3906" b="4166"/>
          <a:stretch>
            <a:fillRect/>
          </a:stretch>
        </p:blipFill>
        <p:spPr>
          <a:xfrm>
            <a:off x="6429388" y="2357430"/>
            <a:ext cx="2286016" cy="3286148"/>
          </a:xfrm>
          <a:prstGeom prst="rect">
            <a:avLst/>
          </a:prstGeom>
        </p:spPr>
      </p:pic>
    </p:spTree>
  </p:cSld>
  <p:clrMapOvr>
    <a:masterClrMapping/>
  </p:clrMapOvr>
  <p:transition>
    <p:newsfla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img12 (1)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  <p:transition>
    <p:newsfla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rgbClr val="7030A0"/>
                </a:solidFill>
              </a:rPr>
              <a:t>Профессиональные компетенции</a:t>
            </a:r>
            <a:endParaRPr lang="ru-RU" dirty="0">
              <a:solidFill>
                <a:srgbClr val="7030A0"/>
              </a:solidFill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ru-RU" dirty="0"/>
              <a:t>Выполнять подготовительные работы по обслуживанию </a:t>
            </a:r>
            <a:r>
              <a:rPr lang="ru-RU" dirty="0" smtClean="0"/>
              <a:t>клиентов;</a:t>
            </a:r>
            <a:endParaRPr lang="ru-RU" dirty="0"/>
          </a:p>
          <a:p>
            <a:pPr lvl="0"/>
            <a:r>
              <a:rPr lang="ru-RU" dirty="0"/>
              <a:t>Мытье волос и профилактический </a:t>
            </a:r>
            <a:r>
              <a:rPr lang="ru-RU" dirty="0" smtClean="0"/>
              <a:t>уход;</a:t>
            </a:r>
            <a:endParaRPr lang="ru-RU" dirty="0"/>
          </a:p>
          <a:p>
            <a:pPr lvl="0"/>
            <a:r>
              <a:rPr lang="ru-RU" dirty="0"/>
              <a:t>Классические и салонные стрижки (женские и мужские</a:t>
            </a:r>
            <a:r>
              <a:rPr lang="ru-RU" dirty="0" smtClean="0"/>
              <a:t>);</a:t>
            </a:r>
            <a:endParaRPr lang="ru-RU" dirty="0"/>
          </a:p>
          <a:p>
            <a:pPr lvl="0"/>
            <a:r>
              <a:rPr lang="ru-RU" dirty="0"/>
              <a:t>Укладка </a:t>
            </a:r>
            <a:r>
              <a:rPr lang="ru-RU" dirty="0" smtClean="0"/>
              <a:t>волос;</a:t>
            </a:r>
            <a:endParaRPr lang="ru-RU" dirty="0"/>
          </a:p>
          <a:p>
            <a:pPr lvl="0"/>
            <a:r>
              <a:rPr lang="ru-RU" dirty="0"/>
              <a:t>Окрашивание, обесцвечивание, клонирование </a:t>
            </a:r>
            <a:r>
              <a:rPr lang="ru-RU" dirty="0" smtClean="0"/>
              <a:t>волос;</a:t>
            </a:r>
            <a:endParaRPr lang="ru-RU" dirty="0"/>
          </a:p>
          <a:p>
            <a:pPr lvl="0"/>
            <a:r>
              <a:rPr lang="ru-RU" dirty="0"/>
              <a:t>Бритье и стрижка усов, бороды, </a:t>
            </a:r>
            <a:r>
              <a:rPr lang="ru-RU" dirty="0" err="1" smtClean="0"/>
              <a:t>бакенбардов</a:t>
            </a:r>
            <a:r>
              <a:rPr lang="ru-RU" dirty="0" smtClean="0"/>
              <a:t>.</a:t>
            </a:r>
            <a:endParaRPr lang="ru-RU" dirty="0"/>
          </a:p>
        </p:txBody>
      </p:sp>
    </p:spTree>
  </p:cSld>
  <p:clrMapOvr>
    <a:masterClrMapping/>
  </p:clrMapOvr>
  <p:transition>
    <p:newsflash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фициальная">
  <a:themeElements>
    <a:clrScheme name="Официальная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Официальная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Официальная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108</TotalTime>
  <Words>389</Words>
  <Application>Microsoft Office PowerPoint</Application>
  <PresentationFormat>Экран (4:3)</PresentationFormat>
  <Paragraphs>41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Georgia</vt:lpstr>
      <vt:lpstr>Times New Roman</vt:lpstr>
      <vt:lpstr>Wingdings</vt:lpstr>
      <vt:lpstr>Wingdings 2</vt:lpstr>
      <vt:lpstr>Официальная</vt:lpstr>
      <vt:lpstr>Парикмахер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Требования к индивидуальным личностным особенностям специалиста</vt:lpstr>
      <vt:lpstr>Презентация PowerPoint</vt:lpstr>
      <vt:lpstr>Профессиональные компетенции</vt:lpstr>
      <vt:lpstr>Презентация PowerPoint</vt:lpstr>
      <vt:lpstr>Пути получения профессии</vt:lpstr>
      <vt:lpstr>Правила приема в ПОО и перечень необходимых документов</vt:lpstr>
      <vt:lpstr>Презентация PowerPoint</vt:lpstr>
      <vt:lpstr>Трудоустройство и оплата труда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Парикмахер</dc:title>
  <dc:creator>Наталья</dc:creator>
  <cp:lastModifiedBy>Людмила Ивановна</cp:lastModifiedBy>
  <cp:revision>31</cp:revision>
  <dcterms:created xsi:type="dcterms:W3CDTF">2021-03-21T17:54:23Z</dcterms:created>
  <dcterms:modified xsi:type="dcterms:W3CDTF">2021-03-22T09:24:00Z</dcterms:modified>
</cp:coreProperties>
</file>

<file path=docProps/thumbnail.jpeg>
</file>